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31" r:id="rId2"/>
    <p:sldId id="433" r:id="rId3"/>
    <p:sldId id="432" r:id="rId4"/>
    <p:sldId id="434" r:id="rId5"/>
    <p:sldId id="435" r:id="rId6"/>
    <p:sldId id="331" r:id="rId7"/>
    <p:sldId id="332" r:id="rId8"/>
    <p:sldId id="333" r:id="rId9"/>
    <p:sldId id="436" r:id="rId10"/>
    <p:sldId id="437" r:id="rId11"/>
    <p:sldId id="438" r:id="rId12"/>
    <p:sldId id="439" r:id="rId13"/>
    <p:sldId id="440" r:id="rId14"/>
    <p:sldId id="441" r:id="rId15"/>
    <p:sldId id="8436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91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0FB0D2-58EE-8374-3B2A-CE05EA5FE2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A1816FD-E47D-75CF-A40B-A231ECBDAB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360115-FAF8-AAE6-6382-90791BEC4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6F2C0-F8E2-4EAC-8285-E4195DCDD6FF}" type="datetimeFigureOut">
              <a:rPr lang="zh-TW" altLang="en-US" smtClean="0"/>
              <a:t>2022/8/21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331AD2F-0DC2-D7E5-4635-1E5D8D155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3DFFE39-7B07-173B-8E2E-ECAE55194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E129F-8A5D-4FA0-9DAA-6C13964CD3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4198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6591EC-6F2F-282A-4496-5182A19E2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94191C8-7F0E-A24A-E8F4-902432AFEC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A998EEE-A973-B27E-FC20-55530A2C4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6F2C0-F8E2-4EAC-8285-E4195DCDD6FF}" type="datetimeFigureOut">
              <a:rPr lang="zh-TW" altLang="en-US" smtClean="0"/>
              <a:t>2022/8/21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FF746F7-4786-9512-06E6-05F51B5AA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8BE7AB2-8CDA-BF46-258A-E64C44F5D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E129F-8A5D-4FA0-9DAA-6C13964CD3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3759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6C437F8-1A1D-0F68-A0FF-D4D89EED97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DCE3EDD-4B32-E3F9-2543-3D74338D3F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FA99ADF-35ED-E92F-68E6-3434D15A3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6F2C0-F8E2-4EAC-8285-E4195DCDD6FF}" type="datetimeFigureOut">
              <a:rPr lang="zh-TW" altLang="en-US" smtClean="0"/>
              <a:t>2022/8/21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865A2D4-7EC0-AF63-8252-95D7158BB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51ABE2-AC05-3B1D-45EB-551600811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E129F-8A5D-4FA0-9DAA-6C13964CD3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9312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10165C-9A95-7A64-F27A-78374158C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FAD380-0325-DC6A-5EE9-F9CF8E462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F37452-3638-503F-37B8-204D1F8A9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6F2C0-F8E2-4EAC-8285-E4195DCDD6FF}" type="datetimeFigureOut">
              <a:rPr lang="zh-TW" altLang="en-US" smtClean="0"/>
              <a:t>2022/8/21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3BEA2A9-59A9-3CCE-E910-375254404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88FDF2-1B68-0FED-6FE3-85B23A1FD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E129F-8A5D-4FA0-9DAA-6C13964CD3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2990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ED3E02-84DB-4C8E-583F-EB5F6C55D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2ED615A-C123-A996-8528-B3BA04C0F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7D121E-C69F-D80C-7FD4-9DFFA0DC9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6F2C0-F8E2-4EAC-8285-E4195DCDD6FF}" type="datetimeFigureOut">
              <a:rPr lang="zh-TW" altLang="en-US" smtClean="0"/>
              <a:t>2022/8/21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51773B4-A1CD-7D12-6823-24AEC6E11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96B4D5E-14D2-FD37-55F0-21BBAFDFD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E129F-8A5D-4FA0-9DAA-6C13964CD3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3725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4EFC7E-BE37-EA65-41AD-0738F1FCA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EC730E-528C-701F-BBD0-ACDC16E7EE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62A83B1-5465-2659-5083-AB611D6091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13C1AA1-E1AB-0887-1FC6-A1C3BDB47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6F2C0-F8E2-4EAC-8285-E4195DCDD6FF}" type="datetimeFigureOut">
              <a:rPr lang="zh-TW" altLang="en-US" smtClean="0"/>
              <a:t>2022/8/21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62F468F-3E85-ECB9-124D-88D58ED9F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99F1BA9-4AEF-FB1A-C1C3-91FD14463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E129F-8A5D-4FA0-9DAA-6C13964CD3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398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A412F9-12D5-265B-0355-DBA2B2C19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FAB801E-7A9D-194D-3D7F-FE8C972261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8B7CCA6-0535-C3BC-BBEE-E09C3B3F8A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0E9E13D-CA9F-76DE-AB1D-79986A1AD9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20585E1-9805-9DA1-4A92-25925C5A8A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4432B4C-5914-55C2-E7B9-2C8CD2AB3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6F2C0-F8E2-4EAC-8285-E4195DCDD6FF}" type="datetimeFigureOut">
              <a:rPr lang="zh-TW" altLang="en-US" smtClean="0"/>
              <a:t>2022/8/21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BD68EF2-0769-F2A0-CA45-BC0D24E55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7EE0E36-89C8-79E5-322E-5A2EDFEE0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E129F-8A5D-4FA0-9DAA-6C13964CD3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8760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054298-6B83-436B-3085-041FD108E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B570AFF-697C-4EBB-D6DF-7ADEEF965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6F2C0-F8E2-4EAC-8285-E4195DCDD6FF}" type="datetimeFigureOut">
              <a:rPr lang="zh-TW" altLang="en-US" smtClean="0"/>
              <a:t>2022/8/21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20B784F-E3A0-0AE9-5029-327C4573E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827892A-4709-0B7B-04B5-647E88DF0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E129F-8A5D-4FA0-9DAA-6C13964CD3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2817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3E71444-0AD7-9C62-8BBE-F90A63276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6F2C0-F8E2-4EAC-8285-E4195DCDD6FF}" type="datetimeFigureOut">
              <a:rPr lang="zh-TW" altLang="en-US" smtClean="0"/>
              <a:t>2022/8/21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FEFE43E-43F3-CB42-5FDE-7576FA24D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42FA0F-3B74-63A7-589A-569150A1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E129F-8A5D-4FA0-9DAA-6C13964CD3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0426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FD8EFD-9401-83B2-39E9-75A14F7F1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DCCFCD-2334-B289-78DE-A177DDD94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5C7774D-C3F8-85A5-E3EF-38875E79A6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17420F4-FB31-13EE-7130-1DF13C84A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6F2C0-F8E2-4EAC-8285-E4195DCDD6FF}" type="datetimeFigureOut">
              <a:rPr lang="zh-TW" altLang="en-US" smtClean="0"/>
              <a:t>2022/8/21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9A77CF2-6021-DFB4-C539-AD148233F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D5FA0F6-647C-E8ED-DFD5-ABAD21C84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E129F-8A5D-4FA0-9DAA-6C13964CD3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8473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DA5520-76BE-2E71-9D5F-C43E4DFE7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1602237-51B9-5113-13F8-C3FE17C1CF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41FE318-F976-8272-DCD9-32106AC5C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83BFF1F-EB07-5168-69A4-D0A79F3C6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6F2C0-F8E2-4EAC-8285-E4195DCDD6FF}" type="datetimeFigureOut">
              <a:rPr lang="zh-TW" altLang="en-US" smtClean="0"/>
              <a:t>2022/8/21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FC8929F-5CD4-4298-E7F6-82481D113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8BDC93C-DF4D-9231-C7E5-2C686E340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E129F-8A5D-4FA0-9DAA-6C13964CD3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8902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7EBB2B7-B922-A8E5-B770-D248C33AA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D690EF1-09B0-8A79-2819-66EA32F19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A2914E-A7CA-94E0-BBEE-99321057AE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6F2C0-F8E2-4EAC-8285-E4195DCDD6FF}" type="datetimeFigureOut">
              <a:rPr lang="zh-TW" altLang="en-US" smtClean="0"/>
              <a:t>2022/8/21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4CC104F-F3FA-AC75-4A96-81ADDD0A99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79D175C-8110-0A4C-B9E6-AAA0939F74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E129F-8A5D-4FA0-9DAA-6C13964CD3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767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hengfuchaju.nablog.net/image/20012093.jpg" TargetMode="External"/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hyperlink" Target="http://pds.exblog.jp/pds/1/200502/05/21/b0032921_22112161.jpg" TargetMode="Externa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010" name="Picture 2">
            <a:extLst>
              <a:ext uri="{FF2B5EF4-FFF2-40B4-BE49-F238E27FC236}">
                <a16:creationId xmlns:a16="http://schemas.microsoft.com/office/drawing/2014/main" id="{E4E88903-0F10-EA09-535B-4F7502051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763" y="2362358"/>
            <a:ext cx="3860554" cy="2896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1011" name="Picture 3">
            <a:extLst>
              <a:ext uri="{FF2B5EF4-FFF2-40B4-BE49-F238E27FC236}">
                <a16:creationId xmlns:a16="http://schemas.microsoft.com/office/drawing/2014/main" id="{4F2462D4-1CDD-F843-A05D-0A9BF42C2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50" y="2740631"/>
            <a:ext cx="3859212" cy="278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1012" name="Picture 4">
            <a:extLst>
              <a:ext uri="{FF2B5EF4-FFF2-40B4-BE49-F238E27FC236}">
                <a16:creationId xmlns:a16="http://schemas.microsoft.com/office/drawing/2014/main" id="{FA3C7591-005E-4D3E-5986-D929371F0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756" y="3660764"/>
            <a:ext cx="3859213" cy="2896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2FF4E9F7-BA50-98B5-42BB-01295724E625}"/>
              </a:ext>
            </a:extLst>
          </p:cNvPr>
          <p:cNvSpPr txBox="1"/>
          <p:nvPr/>
        </p:nvSpPr>
        <p:spPr>
          <a:xfrm>
            <a:off x="869576" y="300255"/>
            <a:ext cx="104528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東山咖啡的更上一層樓</a:t>
            </a:r>
            <a:r>
              <a:rPr lang="en-US" altLang="zh-TW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從生物學與生物科技看台灣咖啡</a:t>
            </a:r>
            <a:endParaRPr lang="en-US" altLang="zh-TW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          蔣鎮宇</a:t>
            </a:r>
            <a:endParaRPr lang="en-US" altLang="zh-TW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    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成大熱帶植物與微生物研究所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0CD3C99-3A9B-E06B-8915-2B86C5146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74288"/>
            <a:ext cx="11981467" cy="88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050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56CF17-8019-A85A-53CE-2D8F4793C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992" y="126585"/>
            <a:ext cx="10515600" cy="1325563"/>
          </a:xfrm>
        </p:spPr>
        <p:txBody>
          <a:bodyPr/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從生物學的野人獻曝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63D7EF-F57E-31C7-0D5B-4F88A4268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635" y="1348547"/>
            <a:ext cx="11247782" cy="5042314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生物地理學的角度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 我們是不是要思考更合適的模式</a:t>
            </a:r>
            <a:endParaRPr lang="en-US" altLang="zh-TW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buAutoNum type="arabicPeriod"/>
            </a:pP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強化咖啡的生物學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包括次級代謝物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 知識的深化</a:t>
            </a:r>
            <a:endParaRPr lang="en-US" altLang="zh-TW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buAutoNum type="arabicPeriod"/>
            </a:pP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植栽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發酵 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倉儲 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烘焙 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行銷</a:t>
            </a:r>
            <a:endParaRPr lang="en-US" altLang="zh-TW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   A. 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營養管理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 包括病蟲害的防治</a:t>
            </a:r>
            <a:endParaRPr lang="en-US" altLang="zh-TW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B. 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特色莊園化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 短期目標超越阿里山咖啡 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 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發酵 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(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系統性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)</a:t>
            </a:r>
            <a:endParaRPr lang="en-US" altLang="zh-TW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buAutoNum type="arabicPeriod"/>
            </a:pP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F4E6E28-5A72-CAA5-6330-666B72F1E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8" y="4107844"/>
            <a:ext cx="2638530" cy="263853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1EB920C-A52F-CA39-E7C1-3B0CCFC89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904" y="4107844"/>
            <a:ext cx="3161990" cy="262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59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33CF77-B643-ECC2-A1B2-118A43356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96" y="571860"/>
            <a:ext cx="10515600" cy="4351338"/>
          </a:xfrm>
        </p:spPr>
        <p:txBody>
          <a:bodyPr/>
          <a:lstStyle/>
          <a:p>
            <a:r>
              <a:rPr lang="en-US" altLang="zh-TW" dirty="0"/>
              <a:t>C.</a:t>
            </a:r>
            <a:r>
              <a:rPr lang="zh-TW" altLang="en-US" dirty="0"/>
              <a:t> 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冷鍊技術</a:t>
            </a:r>
            <a:endParaRPr lang="en-US" altLang="zh-TW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8B3FDEC-22B4-FED3-38B6-E36088AAA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687" y="1092232"/>
            <a:ext cx="728662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584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F97F1D-E086-F237-E067-16BB1CBB9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9BA922-FB05-228F-FE57-8D7E9E5FB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4351338"/>
          </a:xfrm>
        </p:spPr>
        <p:txBody>
          <a:bodyPr/>
          <a:lstStyle/>
          <a:p>
            <a:r>
              <a:rPr lang="en-US" altLang="zh-TW" dirty="0"/>
              <a:t>D. 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烘焙</a:t>
            </a:r>
            <a:endParaRPr lang="en-US" altLang="zh-TW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9DD131D-9D60-A5BF-B6DD-8E260F1BB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384" y="282949"/>
            <a:ext cx="7962623" cy="589884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4D61D36-1517-F54B-0616-4150D10856C9}"/>
              </a:ext>
            </a:extLst>
          </p:cNvPr>
          <p:cNvSpPr txBox="1"/>
          <p:nvPr/>
        </p:nvSpPr>
        <p:spPr>
          <a:xfrm>
            <a:off x="556181" y="6089715"/>
            <a:ext cx="5901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您才是專家</a:t>
            </a:r>
          </a:p>
        </p:txBody>
      </p:sp>
    </p:spTree>
    <p:extLst>
      <p:ext uri="{BB962C8B-B14F-4D97-AF65-F5344CB8AC3E}">
        <p14:creationId xmlns:p14="http://schemas.microsoft.com/office/powerpoint/2010/main" val="3631783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9F402-78F1-8E67-4D23-60452F35C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六級產業一條龍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9CF87B-3EAB-0479-F9EC-BAA2AE3A6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一級生產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營養管理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二級製造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加工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):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A.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發酵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(uniqueness):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新的風味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B.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烘焙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多層次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C.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冷鍊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實驗室測試       倉儲的階段數據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三級行銷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產官學一起來</a:t>
            </a:r>
          </a:p>
        </p:txBody>
      </p:sp>
      <p:sp>
        <p:nvSpPr>
          <p:cNvPr id="5" name="箭號: 向右 4">
            <a:extLst>
              <a:ext uri="{FF2B5EF4-FFF2-40B4-BE49-F238E27FC236}">
                <a16:creationId xmlns:a16="http://schemas.microsoft.com/office/drawing/2014/main" id="{2707F42C-3C28-4949-8EF9-709B2B9DC806}"/>
              </a:ext>
            </a:extLst>
          </p:cNvPr>
          <p:cNvSpPr/>
          <p:nvPr/>
        </p:nvSpPr>
        <p:spPr>
          <a:xfrm>
            <a:off x="4656842" y="437403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0702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3">
            <a:extLst>
              <a:ext uri="{FF2B5EF4-FFF2-40B4-BE49-F238E27FC236}">
                <a16:creationId xmlns:a16="http://schemas.microsoft.com/office/drawing/2014/main" id="{EAF8B151-38D1-4845-A14A-56B10EC4A955}"/>
              </a:ext>
            </a:extLst>
          </p:cNvPr>
          <p:cNvSpPr txBox="1">
            <a:spLocks/>
          </p:cNvSpPr>
          <p:nvPr/>
        </p:nvSpPr>
        <p:spPr>
          <a:xfrm>
            <a:off x="9054678" y="6474667"/>
            <a:ext cx="27460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72F5B57-77F4-4121-B664-025838D799DC}" type="slidenum">
              <a:rPr kumimoji="1" lang="zh-TW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1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08DB97A7-E1D2-4CA1-9681-6C1A9781F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39792"/>
          </a:xfrm>
        </p:spPr>
        <p:txBody>
          <a:bodyPr>
            <a:normAutofit/>
          </a:bodyPr>
          <a:lstStyle/>
          <a:p>
            <a:pPr algn="ctr"/>
            <a:r>
              <a:rPr lang="zh-TW" altLang="en-US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        報告結束，</a:t>
            </a:r>
            <a:br>
              <a:rPr lang="en-US" altLang="zh-TW" sz="66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        敬請指教！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61A8533-EB6F-F725-3D2A-18F277218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77" y="103695"/>
            <a:ext cx="7335090" cy="660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56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58" name="Picture 2">
            <a:extLst>
              <a:ext uri="{FF2B5EF4-FFF2-40B4-BE49-F238E27FC236}">
                <a16:creationId xmlns:a16="http://schemas.microsoft.com/office/drawing/2014/main" id="{6EE0E0AC-4CE3-3D2D-CE2F-D625BE952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330" y="45277"/>
            <a:ext cx="3319370" cy="3527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3059" name="Picture 3">
            <a:extLst>
              <a:ext uri="{FF2B5EF4-FFF2-40B4-BE49-F238E27FC236}">
                <a16:creationId xmlns:a16="http://schemas.microsoft.com/office/drawing/2014/main" id="{1E546464-83FB-AA83-8060-295EDA024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330" y="3742640"/>
            <a:ext cx="3524250" cy="2935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7E6D7B92-6BA8-757B-FCC9-34DD41D89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98" y="828674"/>
            <a:ext cx="7733252" cy="4676776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E82238F9-38C4-0971-6653-49AFCB53B28C}"/>
              </a:ext>
            </a:extLst>
          </p:cNvPr>
          <p:cNvSpPr txBox="1"/>
          <p:nvPr/>
        </p:nvSpPr>
        <p:spPr>
          <a:xfrm>
            <a:off x="942975" y="5743575"/>
            <a:ext cx="621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魔鬼的飲品</a:t>
            </a:r>
            <a:r>
              <a:rPr lang="en-US" altLang="zh-TW" sz="2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?  </a:t>
            </a:r>
            <a:r>
              <a:rPr lang="zh-TW" altLang="en-US" sz="2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教宗如是說</a:t>
            </a:r>
            <a:r>
              <a:rPr lang="en-US" altLang="zh-TW" sz="2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…</a:t>
            </a:r>
            <a:endParaRPr lang="zh-TW" altLang="en-US" sz="2400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A7C8ED9-E4E8-3F8B-933A-20A45CF2F972}"/>
              </a:ext>
            </a:extLst>
          </p:cNvPr>
          <p:cNvSpPr txBox="1"/>
          <p:nvPr/>
        </p:nvSpPr>
        <p:spPr>
          <a:xfrm>
            <a:off x="1855694" y="142923"/>
            <a:ext cx="8104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幾個關於咖啡的問題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F3CF1AA-9CBC-DC2E-EA22-9AD5044E2169}"/>
              </a:ext>
            </a:extLst>
          </p:cNvPr>
          <p:cNvSpPr txBox="1"/>
          <p:nvPr/>
        </p:nvSpPr>
        <p:spPr>
          <a:xfrm>
            <a:off x="663388" y="782122"/>
            <a:ext cx="1086522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真的有世界第一的咖啡嗎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最貴的咖啡是甚麼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</a:p>
          <a:p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  <a:p>
            <a:pPr marL="342900" indent="-342900">
              <a:buAutoNum type="arabicPeriod"/>
            </a:pPr>
            <a:endParaRPr lang="en-US" altLang="zh-TW" sz="2800" dirty="0"/>
          </a:p>
          <a:p>
            <a:pPr marL="342900" indent="-342900">
              <a:buAutoNum type="arabicPeriod"/>
            </a:pPr>
            <a:endParaRPr lang="en-US" altLang="zh-TW" dirty="0"/>
          </a:p>
          <a:p>
            <a:pPr marL="342900" indent="-342900">
              <a:buAutoNum type="arabicPeriod"/>
            </a:pPr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E2A42A0-756E-D3FA-8906-99B85B10B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14" y="1322857"/>
            <a:ext cx="5865286" cy="326763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0D8E2BF-4CBC-FE3E-D7B9-3DDD4DAE7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362" y="1281825"/>
            <a:ext cx="6096638" cy="341863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673A367-8D55-F810-12C7-5BD6B8BF0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6157" y="4700461"/>
            <a:ext cx="7983631" cy="1813317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C68A2D89-EF6E-21A1-B050-29C0CDBB0CE4}"/>
              </a:ext>
            </a:extLst>
          </p:cNvPr>
          <p:cNvSpPr txBox="1"/>
          <p:nvPr/>
        </p:nvSpPr>
        <p:spPr>
          <a:xfrm>
            <a:off x="564776" y="634574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好咖啡的口味一定是”酸“的嗎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4BF215-0E41-1A38-01A2-EDC42EC5FB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498" y="-1320053"/>
            <a:ext cx="11170023" cy="2640106"/>
          </a:xfrm>
        </p:spPr>
        <p:txBody>
          <a:bodyPr>
            <a:normAutofit fontScale="90000"/>
          </a:bodyPr>
          <a:lstStyle/>
          <a:p>
            <a:pPr algn="l"/>
            <a:br>
              <a:rPr lang="en-US" altLang="zh-TW" sz="60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br>
              <a:rPr lang="en-US" altLang="zh-TW" sz="60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br>
              <a:rPr lang="en-US" altLang="zh-TW" sz="60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3100" dirty="0">
                <a:latin typeface="標楷體" panose="03000509000000000000" pitchFamily="65" charset="-120"/>
                <a:ea typeface="標楷體" panose="03000509000000000000" pitchFamily="65" charset="-120"/>
              </a:rPr>
              <a:t>3. </a:t>
            </a:r>
            <a:r>
              <a:rPr lang="zh-TW" altLang="en-US" sz="31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台灣咖啡的最適模式是甚麼</a:t>
            </a:r>
            <a:r>
              <a:rPr lang="en-US" altLang="zh-TW" sz="31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?  </a:t>
            </a:r>
            <a:br>
              <a:rPr lang="en-US" altLang="zh-TW" sz="60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D660A09-32E6-9936-012F-65809C99CC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49FF075-9EF3-E318-335D-4CBA4FC83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434" y="537521"/>
            <a:ext cx="7980150" cy="491244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81B4E09-CD4B-0141-DBCD-D3F843AA2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956331"/>
            <a:ext cx="8843684" cy="190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3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871FFD-4AAB-63FC-6C84-CD6857E9A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海拔與風味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DD60F33-AA1E-09B1-9DD4-CAE92F54C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600" y="1690688"/>
            <a:ext cx="6929505" cy="435133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D15BB39-91B3-7FC3-EC6D-65D82624E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939" y="757528"/>
            <a:ext cx="4681061" cy="352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60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 descr="tea3">
            <a:extLst>
              <a:ext uri="{FF2B5EF4-FFF2-40B4-BE49-F238E27FC236}">
                <a16:creationId xmlns:a16="http://schemas.microsoft.com/office/drawing/2014/main" id="{D0D132BE-231D-F367-8E47-1DD6964E6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4610100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1" name="Picture 3" descr="tea4">
            <a:extLst>
              <a:ext uri="{FF2B5EF4-FFF2-40B4-BE49-F238E27FC236}">
                <a16:creationId xmlns:a16="http://schemas.microsoft.com/office/drawing/2014/main" id="{70253EF7-3571-5EDD-6259-072EF635C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914400"/>
            <a:ext cx="4229100" cy="344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2" name="Rectangle 4">
            <a:extLst>
              <a:ext uri="{FF2B5EF4-FFF2-40B4-BE49-F238E27FC236}">
                <a16:creationId xmlns:a16="http://schemas.microsoft.com/office/drawing/2014/main" id="{8E1723A5-C807-7A70-0F3C-F94897BEC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4191000"/>
            <a:ext cx="35052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  <a:ea typeface="標楷體" panose="03000509000000000000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  <a:ea typeface="標楷體" panose="03000509000000000000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  <a:ea typeface="標楷體" panose="03000509000000000000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Candara" panose="020E0502030303020204" pitchFamily="34" charset="0"/>
                <a:ea typeface="標楷體" panose="03000509000000000000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C. sinensis</a:t>
            </a:r>
            <a:r>
              <a:rPr lang="en-US" altLang="zh-TW" sz="1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var. </a:t>
            </a:r>
            <a:r>
              <a:rPr lang="en-US" altLang="zh-TW" sz="1800" 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sinensis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C. sinensis</a:t>
            </a:r>
            <a:r>
              <a:rPr lang="en-US" altLang="zh-TW" sz="1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var. </a:t>
            </a:r>
            <a:r>
              <a:rPr lang="en-US" altLang="zh-TW" sz="1800" 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assamica</a:t>
            </a:r>
            <a:r>
              <a:rPr lang="en-US" altLang="zh-TW" sz="1800" i="1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D622C1C-5507-4A8F-9511-24097DF6507A}"/>
              </a:ext>
            </a:extLst>
          </p:cNvPr>
          <p:cNvSpPr txBox="1"/>
          <p:nvPr/>
        </p:nvSpPr>
        <p:spPr>
          <a:xfrm>
            <a:off x="6651812" y="5638800"/>
            <a:ext cx="502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茶是最好的參考模式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 descr="tea9">
            <a:extLst>
              <a:ext uri="{FF2B5EF4-FFF2-40B4-BE49-F238E27FC236}">
                <a16:creationId xmlns:a16="http://schemas.microsoft.com/office/drawing/2014/main" id="{8CF598FE-3C5C-7B64-E638-9784605A7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71" r="6976"/>
          <a:stretch>
            <a:fillRect/>
          </a:stretch>
        </p:blipFill>
        <p:spPr bwMode="auto">
          <a:xfrm>
            <a:off x="2057400" y="4495801"/>
            <a:ext cx="304800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5" name="Picture 3" descr="tea9">
            <a:extLst>
              <a:ext uri="{FF2B5EF4-FFF2-40B4-BE49-F238E27FC236}">
                <a16:creationId xmlns:a16="http://schemas.microsoft.com/office/drawing/2014/main" id="{2D19B3B0-50B5-06F7-3C66-2BECF5B6E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8" r="25581" b="64896"/>
          <a:stretch>
            <a:fillRect/>
          </a:stretch>
        </p:blipFill>
        <p:spPr bwMode="auto">
          <a:xfrm>
            <a:off x="1828800" y="304801"/>
            <a:ext cx="243840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6" name="Picture 4" descr="tea9">
            <a:extLst>
              <a:ext uri="{FF2B5EF4-FFF2-40B4-BE49-F238E27FC236}">
                <a16:creationId xmlns:a16="http://schemas.microsoft.com/office/drawing/2014/main" id="{540F77FE-71FF-E5AF-02A7-F28E71585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4" r="23256" b="32448"/>
          <a:stretch>
            <a:fillRect/>
          </a:stretch>
        </p:blipFill>
        <p:spPr bwMode="auto">
          <a:xfrm>
            <a:off x="2819400" y="2438400"/>
            <a:ext cx="25146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7" name="Picture 5" descr="tea8">
            <a:extLst>
              <a:ext uri="{FF2B5EF4-FFF2-40B4-BE49-F238E27FC236}">
                <a16:creationId xmlns:a16="http://schemas.microsoft.com/office/drawing/2014/main" id="{93EEAFCE-30C4-9DC0-FB28-701CA791A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56" r="12195" b="32222"/>
          <a:stretch>
            <a:fillRect/>
          </a:stretch>
        </p:blipFill>
        <p:spPr bwMode="auto">
          <a:xfrm>
            <a:off x="5867400" y="4419600"/>
            <a:ext cx="27432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8" name="Picture 6" descr="tea8">
            <a:extLst>
              <a:ext uri="{FF2B5EF4-FFF2-40B4-BE49-F238E27FC236}">
                <a16:creationId xmlns:a16="http://schemas.microsoft.com/office/drawing/2014/main" id="{51F7095B-772A-1564-9EFB-A0F04963B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17" b="65555"/>
          <a:stretch>
            <a:fillRect/>
          </a:stretch>
        </p:blipFill>
        <p:spPr bwMode="auto">
          <a:xfrm>
            <a:off x="5638800" y="228600"/>
            <a:ext cx="28956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9" name="Picture 7" descr="tea8">
            <a:extLst>
              <a:ext uri="{FF2B5EF4-FFF2-40B4-BE49-F238E27FC236}">
                <a16:creationId xmlns:a16="http://schemas.microsoft.com/office/drawing/2014/main" id="{D035F00A-9998-1964-0DF6-AD398CA0A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00" r="12195"/>
          <a:stretch>
            <a:fillRect/>
          </a:stretch>
        </p:blipFill>
        <p:spPr bwMode="auto">
          <a:xfrm>
            <a:off x="7315200" y="2438400"/>
            <a:ext cx="27432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0E03FFB2-9C1B-2B1A-0692-8681395E8834}"/>
              </a:ext>
            </a:extLst>
          </p:cNvPr>
          <p:cNvSpPr txBox="1"/>
          <p:nvPr/>
        </p:nvSpPr>
        <p:spPr>
          <a:xfrm>
            <a:off x="8848165" y="5118847"/>
            <a:ext cx="3074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沒有全世界最好的茶</a:t>
            </a:r>
            <a:endParaRPr lang="en-US" altLang="zh-TW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只有最喜歡的茶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9A81256C-0065-8397-68D0-CA06C8CFDF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609601"/>
            <a:ext cx="7391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  <a:ea typeface="標楷體" panose="03000509000000000000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  <a:ea typeface="標楷體" panose="03000509000000000000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  <a:ea typeface="標楷體" panose="03000509000000000000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Candara" panose="020E0502030303020204" pitchFamily="34" charset="0"/>
                <a:ea typeface="標楷體" panose="03000509000000000000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標楷體" panose="03000509000000000000" pitchFamily="65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Cloning of β-Primeverosidase from Tea Leaves, a Key Enzyme in Tea Aroma Formation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3DCDB495-2662-D565-342F-5721FBC61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1905000"/>
            <a:ext cx="72390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  <a:ea typeface="標楷體" panose="03000509000000000000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  <a:ea typeface="標楷體" panose="03000509000000000000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  <a:ea typeface="標楷體" panose="03000509000000000000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Candara" panose="020E0502030303020204" pitchFamily="34" charset="0"/>
                <a:ea typeface="標楷體" panose="03000509000000000000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Masaharu Mizutani, Hidemitsu Nakanishi, Jun-ichi Ema, Seung-Jin Ma, Etsuko Noguchi, Misa Inohara-Ochiai, Masako Fukuchi-Mizutani, Masahiro Nakao, and Kanzo Sakata</a:t>
            </a:r>
          </a:p>
        </p:txBody>
      </p:sp>
      <p:sp>
        <p:nvSpPr>
          <p:cNvPr id="75780" name="Rectangle 4">
            <a:extLst>
              <a:ext uri="{FF2B5EF4-FFF2-40B4-BE49-F238E27FC236}">
                <a16:creationId xmlns:a16="http://schemas.microsoft.com/office/drawing/2014/main" id="{42680AEB-B176-5FA3-5C80-4951DE1A2C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2314" y="3124201"/>
            <a:ext cx="6137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  <a:ea typeface="標楷體" panose="03000509000000000000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  <a:ea typeface="標楷體" panose="03000509000000000000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  <a:ea typeface="標楷體" panose="03000509000000000000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Candara" panose="020E0502030303020204" pitchFamily="34" charset="0"/>
                <a:ea typeface="標楷體" panose="03000509000000000000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Plant Physiology</a:t>
            </a:r>
            <a:r>
              <a:rPr lang="en-US" altLang="zh-TW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, 2002, V130:2164–2176,</a:t>
            </a:r>
          </a:p>
        </p:txBody>
      </p:sp>
      <p:pic>
        <p:nvPicPr>
          <p:cNvPr id="75781" name="Picture 5">
            <a:extLst>
              <a:ext uri="{FF2B5EF4-FFF2-40B4-BE49-F238E27FC236}">
                <a16:creationId xmlns:a16="http://schemas.microsoft.com/office/drawing/2014/main" id="{259A5B2F-D778-5DB5-FE96-43E6FC7A813E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" b="-6342"/>
          <a:stretch>
            <a:fillRect/>
          </a:stretch>
        </p:blipFill>
        <p:spPr bwMode="auto">
          <a:xfrm>
            <a:off x="2895600" y="4267200"/>
            <a:ext cx="6248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2" name="Picture 6" descr="20012093">
            <a:hlinkClick r:id="rId3"/>
            <a:extLst>
              <a:ext uri="{FF2B5EF4-FFF2-40B4-BE49-F238E27FC236}">
                <a16:creationId xmlns:a16="http://schemas.microsoft.com/office/drawing/2014/main" id="{90F471DD-0739-97E4-3C05-9218D9F09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5257801"/>
            <a:ext cx="17526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3" name="Picture 7" descr="b0032921_22112161">
            <a:hlinkClick r:id="rId5"/>
            <a:extLst>
              <a:ext uri="{FF2B5EF4-FFF2-40B4-BE49-F238E27FC236}">
                <a16:creationId xmlns:a16="http://schemas.microsoft.com/office/drawing/2014/main" id="{E6B5D935-0E8D-079C-2496-EFB2D8076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3124201"/>
            <a:ext cx="17526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4" name="Rectangle 8">
            <a:extLst>
              <a:ext uri="{FF2B5EF4-FFF2-40B4-BE49-F238E27FC236}">
                <a16:creationId xmlns:a16="http://schemas.microsoft.com/office/drawing/2014/main" id="{4583197F-640E-3F14-BC9C-D071679C9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724400"/>
            <a:ext cx="1219200" cy="685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  <a:ea typeface="標楷體" panose="03000509000000000000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  <a:ea typeface="標楷體" panose="03000509000000000000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  <a:ea typeface="標楷體" panose="03000509000000000000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Candara" panose="020E0502030303020204" pitchFamily="34" charset="0"/>
                <a:ea typeface="標楷體" panose="03000509000000000000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1800">
              <a:solidFill>
                <a:schemeClr val="tx1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5785" name="Rectangle 9">
            <a:extLst>
              <a:ext uri="{FF2B5EF4-FFF2-40B4-BE49-F238E27FC236}">
                <a16:creationId xmlns:a16="http://schemas.microsoft.com/office/drawing/2014/main" id="{43C552EA-63DC-CB3F-F208-05990694A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5334001"/>
            <a:ext cx="10919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  <a:ea typeface="標楷體" panose="03000509000000000000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  <a:ea typeface="標楷體" panose="03000509000000000000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  <a:ea typeface="標楷體" panose="03000509000000000000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Candara" panose="020E0502030303020204" pitchFamily="34" charset="0"/>
                <a:ea typeface="標楷體" panose="03000509000000000000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Aroma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5467029-8740-1EC0-29FC-90A4B9E0D211}"/>
              </a:ext>
            </a:extLst>
          </p:cNvPr>
          <p:cNvSpPr txBox="1"/>
          <p:nvPr/>
        </p:nvSpPr>
        <p:spPr>
          <a:xfrm>
            <a:off x="9229725" y="1209675"/>
            <a:ext cx="2962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為什麼一心二葉</a:t>
            </a:r>
            <a:endParaRPr lang="en-US" altLang="zh-TW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為什麼在雲霧之鄉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B8121F-0A83-5F61-0065-8BA7B116BD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627" y="179014"/>
            <a:ext cx="11300573" cy="114496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4. </a:t>
            </a:r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台灣咖啡的問題</a:t>
            </a:r>
            <a:r>
              <a:rPr lang="en-US" altLang="zh-TW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? </a:t>
            </a:r>
            <a:r>
              <a:rPr lang="zh-TW" altLang="en-US" sz="48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我們真的懂咖啡嗎</a:t>
            </a:r>
            <a:r>
              <a:rPr lang="en-US" altLang="zh-TW" sz="48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  <a:br>
              <a:rPr lang="en-US" altLang="zh-TW" sz="48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5. </a:t>
            </a:r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東山咖啡 </a:t>
            </a:r>
            <a:r>
              <a:rPr lang="en-US" altLang="zh-TW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vs.</a:t>
            </a:r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阿里山咖啡</a:t>
            </a:r>
            <a:r>
              <a:rPr lang="en-US" altLang="zh-TW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zh-TW" altLang="en-US" sz="4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C825603-A412-A78B-A90D-0E0CCF685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025" y="1928812"/>
            <a:ext cx="2647950" cy="3000375"/>
          </a:xfrm>
          <a:prstGeom prst="rect">
            <a:avLst/>
          </a:prstGeom>
        </p:spPr>
      </p:pic>
      <p:sp>
        <p:nvSpPr>
          <p:cNvPr id="3" name="副標題 2">
            <a:extLst>
              <a:ext uri="{FF2B5EF4-FFF2-40B4-BE49-F238E27FC236}">
                <a16:creationId xmlns:a16="http://schemas.microsoft.com/office/drawing/2014/main" id="{4B74A1F2-D1F6-22F3-D7A3-C118191A75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CE489F3-9062-644E-8B3C-E58AF19B7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26" y="1928812"/>
            <a:ext cx="7081349" cy="470704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EB0FCCE-2136-F7EB-7E30-7D8E88024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9407" y="638952"/>
            <a:ext cx="2647950" cy="30003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04A4469-42F0-4A85-AB89-821DA207D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848" y="3349773"/>
            <a:ext cx="4415804" cy="328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2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334</Words>
  <Application>Microsoft Office PowerPoint</Application>
  <PresentationFormat>寬螢幕</PresentationFormat>
  <Paragraphs>46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0" baseType="lpstr">
      <vt:lpstr>標楷體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   3. 台灣咖啡的最適模式是甚麼?   </vt:lpstr>
      <vt:lpstr>海拔與風味</vt:lpstr>
      <vt:lpstr>PowerPoint 簡報</vt:lpstr>
      <vt:lpstr>PowerPoint 簡報</vt:lpstr>
      <vt:lpstr>PowerPoint 簡報</vt:lpstr>
      <vt:lpstr>4. 台灣咖啡的問題? 我們真的懂咖啡嗎? 5. 東山咖啡 vs.阿里山咖啡 </vt:lpstr>
      <vt:lpstr>PowerPoint 簡報</vt:lpstr>
      <vt:lpstr>從生物學的野人獻曝</vt:lpstr>
      <vt:lpstr>PowerPoint 簡報</vt:lpstr>
      <vt:lpstr>PowerPoint 簡報</vt:lpstr>
      <vt:lpstr>六級產業一條龍</vt:lpstr>
      <vt:lpstr>                  報告結束，                   敬請指教！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鎮宇</dc:creator>
  <cp:lastModifiedBy>鎮宇</cp:lastModifiedBy>
  <cp:revision>4</cp:revision>
  <dcterms:created xsi:type="dcterms:W3CDTF">2022-08-21T11:49:20Z</dcterms:created>
  <dcterms:modified xsi:type="dcterms:W3CDTF">2022-08-21T13:42:01Z</dcterms:modified>
</cp:coreProperties>
</file>